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876300"/>
            <a:ext cx="9448800" cy="5461000"/>
          </a:xfrm>
        </p:spPr>
        <p:txBody>
          <a:bodyPr>
            <a:normAutofit/>
          </a:bodyPr>
          <a:lstStyle/>
          <a:p>
            <a:pPr algn="ctr"/>
            <a:endParaRPr lang="en-US" dirty="0" smtClean="0"/>
          </a:p>
          <a:p>
            <a:pPr algn="ctr">
              <a:lnSpc>
                <a:spcPct val="200000"/>
              </a:lnSpc>
            </a:pPr>
            <a:endParaRPr lang="en-US" sz="2200" dirty="0">
              <a:latin typeface="Trebuchet MS" panose="020B0603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en-US" sz="2200" dirty="0" smtClean="0">
                <a:latin typeface="Trebuchet MS" panose="020B0603020202020204" pitchFamily="34" charset="0"/>
              </a:rPr>
              <a:t>Article summary</a:t>
            </a:r>
          </a:p>
          <a:p>
            <a:pPr algn="ctr">
              <a:lnSpc>
                <a:spcPct val="200000"/>
              </a:lnSpc>
            </a:pPr>
            <a:r>
              <a:rPr lang="en-US" sz="2200" dirty="0" smtClean="0">
                <a:latin typeface="Trebuchet MS" panose="020B0603020202020204" pitchFamily="34" charset="0"/>
              </a:rPr>
              <a:t>Institutional Affiliation</a:t>
            </a:r>
          </a:p>
          <a:p>
            <a:pPr algn="ctr">
              <a:lnSpc>
                <a:spcPct val="200000"/>
              </a:lnSpc>
            </a:pPr>
            <a:r>
              <a:rPr lang="en-US" sz="2200" dirty="0" smtClean="0">
                <a:latin typeface="Trebuchet MS" panose="020B0603020202020204" pitchFamily="34" charset="0"/>
              </a:rPr>
              <a:t>Name </a:t>
            </a:r>
          </a:p>
          <a:p>
            <a:pPr algn="ctr">
              <a:lnSpc>
                <a:spcPct val="200000"/>
              </a:lnSpc>
            </a:pPr>
            <a:r>
              <a:rPr lang="en-US" sz="2200" dirty="0" smtClean="0">
                <a:latin typeface="Trebuchet MS" panose="020B0603020202020204" pitchFamily="34" charset="0"/>
              </a:rPr>
              <a:t>Date </a:t>
            </a:r>
            <a:endParaRPr lang="en-US" sz="2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70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900" y="419099"/>
            <a:ext cx="8610600" cy="800101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700" y="1381760"/>
            <a:ext cx="10388600" cy="481584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Introduction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article explains </a:t>
            </a:r>
            <a:r>
              <a:rPr lang="en-US" dirty="0"/>
              <a:t>more </a:t>
            </a:r>
            <a:r>
              <a:rPr lang="en-US" dirty="0" smtClean="0"/>
              <a:t>on the usefulness of </a:t>
            </a:r>
            <a:r>
              <a:rPr lang="en-US" dirty="0"/>
              <a:t>personas. 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/>
              <a:t>They create realistic </a:t>
            </a:r>
            <a:r>
              <a:rPr lang="en-US" dirty="0"/>
              <a:t>and reliable </a:t>
            </a:r>
            <a:r>
              <a:rPr lang="en-US" dirty="0" smtClean="0"/>
              <a:t>representation.</a:t>
            </a:r>
          </a:p>
          <a:p>
            <a:r>
              <a:rPr lang="en-US" dirty="0" smtClean="0"/>
              <a:t>Personas presentation can be a narrative, table or quick and dirty.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578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8200" y="142073"/>
            <a:ext cx="8610600" cy="1293028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</a:t>
            </a:r>
            <a:r>
              <a:rPr lang="en-US" dirty="0"/>
              <a:t>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534160"/>
            <a:ext cx="10680700" cy="504444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u="sng" dirty="0"/>
              <a:t>Effective personas;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 Represent the major website user group.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Provide a clear picture of what users 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Users get to know how to utilize the site,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Help in uncovering universal features,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Describe goals and virtues of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46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-25400"/>
            <a:ext cx="8610600" cy="1127927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</a:t>
            </a:r>
            <a:r>
              <a:rPr lang="en-US" dirty="0"/>
              <a:t>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500" y="1102527"/>
            <a:ext cx="10833100" cy="51562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u="sng" dirty="0"/>
              <a:t>Benefits of personas</a:t>
            </a:r>
          </a:p>
          <a:p>
            <a:pPr>
              <a:lnSpc>
                <a:spcPct val="200000"/>
              </a:lnSpc>
            </a:pPr>
            <a:r>
              <a:rPr lang="en-US"/>
              <a:t>Help </a:t>
            </a:r>
            <a:r>
              <a:rPr lang="en-US" smtClean="0"/>
              <a:t>focus </a:t>
            </a:r>
            <a:r>
              <a:rPr lang="en-US" dirty="0"/>
              <a:t>decisions surrounding site components.</a:t>
            </a:r>
          </a:p>
          <a:p>
            <a:pPr>
              <a:lnSpc>
                <a:spcPct val="200000"/>
              </a:lnSpc>
            </a:pPr>
            <a:r>
              <a:rPr lang="en-US" dirty="0"/>
              <a:t>Offer </a:t>
            </a:r>
            <a:r>
              <a:rPr lang="en-US" dirty="0" smtClean="0"/>
              <a:t>a quick way of </a:t>
            </a:r>
            <a:r>
              <a:rPr lang="en-US" dirty="0"/>
              <a:t>testing </a:t>
            </a:r>
            <a:r>
              <a:rPr lang="en-US" dirty="0" smtClean="0"/>
              <a:t>features.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Help stakeholders </a:t>
            </a:r>
            <a:r>
              <a:rPr lang="en-US" dirty="0" smtClean="0"/>
              <a:t>evaluate </a:t>
            </a:r>
            <a:r>
              <a:rPr lang="en-US" dirty="0"/>
              <a:t>new site features.</a:t>
            </a:r>
          </a:p>
          <a:p>
            <a:pPr>
              <a:lnSpc>
                <a:spcPct val="200000"/>
              </a:lnSpc>
            </a:pPr>
            <a:r>
              <a:rPr lang="en-US" dirty="0"/>
              <a:t>Help designers create an overall look and feel </a:t>
            </a:r>
            <a:r>
              <a:rPr lang="en-US" dirty="0" smtClean="0"/>
              <a:t>of the </a:t>
            </a:r>
            <a:r>
              <a:rPr lang="en-US" dirty="0"/>
              <a:t>website.</a:t>
            </a:r>
          </a:p>
          <a:p>
            <a:pPr>
              <a:lnSpc>
                <a:spcPct val="200000"/>
              </a:lnSpc>
            </a:pPr>
            <a:r>
              <a:rPr lang="en-US" dirty="0"/>
              <a:t>Help developers decide on which approach to </a:t>
            </a:r>
            <a:r>
              <a:rPr lang="en-US" dirty="0" smtClean="0"/>
              <a:t>take.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 smtClean="0"/>
              <a:t>Ensure writers’ content suites </a:t>
            </a:r>
            <a:r>
              <a:rPr lang="en-US" dirty="0"/>
              <a:t>appropriate audience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872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700" y="154773"/>
            <a:ext cx="8610600" cy="1115227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81760"/>
            <a:ext cx="10820400" cy="491744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u="sng" dirty="0"/>
              <a:t>Best Practices for developing personas</a:t>
            </a:r>
          </a:p>
          <a:p>
            <a:pPr>
              <a:lnSpc>
                <a:spcPct val="200000"/>
              </a:lnSpc>
            </a:pPr>
            <a:r>
              <a:rPr lang="en-US" dirty="0"/>
              <a:t>Personas development </a:t>
            </a:r>
            <a:r>
              <a:rPr lang="en-US" dirty="0" smtClean="0"/>
              <a:t>happens when the project starts.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They help </a:t>
            </a:r>
            <a:r>
              <a:rPr lang="en-US" dirty="0"/>
              <a:t>uncover gaps inform the functionality of the site </a:t>
            </a:r>
            <a:r>
              <a:rPr lang="en-US" dirty="0" smtClean="0"/>
              <a:t>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They also highlight </a:t>
            </a:r>
            <a:r>
              <a:rPr lang="en-US" dirty="0"/>
              <a:t>new opportunities.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One can develop several personas a project.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The audiences’ need is the personas’ goal.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43673"/>
            <a:ext cx="8610600" cy="1051727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457960"/>
            <a:ext cx="10795000" cy="402412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/>
              <a:t>Elements of A persona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•Fictional name, persona group and responsibilities. </a:t>
            </a:r>
            <a:endParaRPr lang="en-US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Demographics, i.e., ethnicity, age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Goals and tasks completed using the website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Physical, social and technological environment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Pictures that represent that user's group.</a:t>
            </a:r>
          </a:p>
        </p:txBody>
      </p:sp>
    </p:spTree>
    <p:extLst>
      <p:ext uri="{BB962C8B-B14F-4D97-AF65-F5344CB8AC3E}">
        <p14:creationId xmlns:p14="http://schemas.microsoft.com/office/powerpoint/2010/main" val="144586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6300" y="218273"/>
            <a:ext cx="8610600" cy="899327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</a:t>
            </a:r>
            <a:r>
              <a:rPr lang="en-US" dirty="0"/>
              <a:t>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1305560"/>
            <a:ext cx="10655300" cy="462534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/>
              <a:t>What to do to ensure personas remain accurate representation of the users and have support of the stakeholders;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•Conduct user research to answer questions like who the users are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Organize elements into persona groups representing target users (Brainstorm</a:t>
            </a:r>
            <a:r>
              <a:rPr lang="en-US" dirty="0" smtClean="0"/>
              <a:t>).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Combine and prioritize the rough personas (Refine</a:t>
            </a:r>
            <a:r>
              <a:rPr lang="en-US" dirty="0" smtClean="0"/>
              <a:t>).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Develop descriptions of personas motivation, expectations and background (Make them realistic).</a:t>
            </a:r>
          </a:p>
        </p:txBody>
      </p:sp>
    </p:spTree>
    <p:extLst>
      <p:ext uri="{BB962C8B-B14F-4D97-AF65-F5344CB8AC3E}">
        <p14:creationId xmlns:p14="http://schemas.microsoft.com/office/powerpoint/2010/main" val="1599311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7300" y="357973"/>
            <a:ext cx="8610600" cy="810427"/>
          </a:xfrm>
        </p:spPr>
        <p:txBody>
          <a:bodyPr/>
          <a:lstStyle/>
          <a:p>
            <a:pPr algn="ctr"/>
            <a:r>
              <a:rPr lang="en-US" dirty="0"/>
              <a:t>Article 1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100" y="952500"/>
            <a:ext cx="10985500" cy="502920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Conclusion</a:t>
            </a:r>
          </a:p>
          <a:p>
            <a:pPr>
              <a:lnSpc>
                <a:spcPct val="200000"/>
              </a:lnSpc>
            </a:pPr>
            <a:r>
              <a:rPr lang="en-US" dirty="0"/>
              <a:t>P</a:t>
            </a:r>
            <a:r>
              <a:rPr lang="en-US" dirty="0" smtClean="0"/>
              <a:t>ersonas </a:t>
            </a:r>
            <a:r>
              <a:rPr lang="en-US" dirty="0"/>
              <a:t>are </a:t>
            </a:r>
            <a:r>
              <a:rPr lang="en-US" dirty="0" smtClean="0"/>
              <a:t>as </a:t>
            </a:r>
            <a:r>
              <a:rPr lang="en-US" dirty="0"/>
              <a:t>good as the research behind </a:t>
            </a:r>
            <a:r>
              <a:rPr lang="en-US" dirty="0" smtClean="0"/>
              <a:t>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3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5900" y="281773"/>
            <a:ext cx="8610600" cy="772327"/>
          </a:xfrm>
        </p:spPr>
        <p:txBody>
          <a:bodyPr/>
          <a:lstStyle/>
          <a:p>
            <a:pPr algn="ctr"/>
            <a:r>
              <a:rPr lang="en-US" dirty="0"/>
              <a:t>Article 2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054100"/>
            <a:ext cx="10820400" cy="505460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Introduction</a:t>
            </a:r>
          </a:p>
          <a:p>
            <a:pPr>
              <a:lnSpc>
                <a:spcPct val="200000"/>
              </a:lnSpc>
            </a:pPr>
            <a:r>
              <a:rPr lang="en-US" dirty="0"/>
              <a:t>Hoa </a:t>
            </a:r>
            <a:r>
              <a:rPr lang="en-US" dirty="0" smtClean="0"/>
              <a:t>is the author of this second article (plain language).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Professionals call </a:t>
            </a:r>
            <a:r>
              <a:rPr lang="en-US" dirty="0"/>
              <a:t>for clear and concise information </a:t>
            </a:r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dirty="0"/>
              <a:t>O</a:t>
            </a:r>
            <a:r>
              <a:rPr lang="en-US" dirty="0" smtClean="0"/>
              <a:t>rganizations </a:t>
            </a:r>
            <a:r>
              <a:rPr lang="en-US" dirty="0"/>
              <a:t>and </a:t>
            </a:r>
            <a:r>
              <a:rPr lang="en-US" dirty="0" smtClean="0"/>
              <a:t>consumers use plain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03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500" y="165101"/>
            <a:ext cx="8610600" cy="939800"/>
          </a:xfrm>
        </p:spPr>
        <p:txBody>
          <a:bodyPr/>
          <a:lstStyle/>
          <a:p>
            <a:pPr algn="ctr"/>
            <a:r>
              <a:rPr lang="en-US" dirty="0"/>
              <a:t>Article 2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500" y="1104901"/>
            <a:ext cx="10820400" cy="5054599"/>
          </a:xfrm>
        </p:spPr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The </a:t>
            </a:r>
            <a:r>
              <a:rPr lang="en-US" b="1" dirty="0"/>
              <a:t>Myth of Plain Language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Plain language dumbs </a:t>
            </a:r>
            <a:r>
              <a:rPr lang="en-US" dirty="0"/>
              <a:t>down the </a:t>
            </a:r>
            <a:r>
              <a:rPr lang="en-US" dirty="0" smtClean="0"/>
              <a:t>content.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 smtClean="0"/>
              <a:t>Using big </a:t>
            </a:r>
            <a:r>
              <a:rPr lang="en-US" dirty="0"/>
              <a:t>words make one </a:t>
            </a:r>
            <a:r>
              <a:rPr lang="en-US" dirty="0" smtClean="0"/>
              <a:t>sound smarter</a:t>
            </a:r>
          </a:p>
        </p:txBody>
      </p:sp>
    </p:spTree>
    <p:extLst>
      <p:ext uri="{BB962C8B-B14F-4D97-AF65-F5344CB8AC3E}">
        <p14:creationId xmlns:p14="http://schemas.microsoft.com/office/powerpoint/2010/main" val="3573609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0" y="167473"/>
            <a:ext cx="8610600" cy="937427"/>
          </a:xfrm>
        </p:spPr>
        <p:txBody>
          <a:bodyPr/>
          <a:lstStyle/>
          <a:p>
            <a:pPr algn="ctr"/>
            <a:r>
              <a:rPr lang="en-US" dirty="0"/>
              <a:t>Article 2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267460"/>
            <a:ext cx="10756900" cy="513334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 smtClean="0"/>
              <a:t>Advantage of clear straightforward writing.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•Reader understands the information quickly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Benefits both expert readers and international </a:t>
            </a:r>
            <a:r>
              <a:rPr lang="en-US" dirty="0" smtClean="0"/>
              <a:t>users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Easily searchable and gives a better ranking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Welcomes readers and makes writers smart</a:t>
            </a:r>
            <a:r>
              <a:rPr lang="en-US" dirty="0" smtClean="0"/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•</a:t>
            </a:r>
            <a:r>
              <a:rPr lang="en-US" dirty="0"/>
              <a:t>A good and strong business value.</a:t>
            </a:r>
          </a:p>
        </p:txBody>
      </p:sp>
    </p:spTree>
    <p:extLst>
      <p:ext uri="{BB962C8B-B14F-4D97-AF65-F5344CB8AC3E}">
        <p14:creationId xmlns:p14="http://schemas.microsoft.com/office/powerpoint/2010/main" val="3059587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4900" y="0"/>
            <a:ext cx="8610600" cy="990600"/>
          </a:xfrm>
        </p:spPr>
        <p:txBody>
          <a:bodyPr/>
          <a:lstStyle/>
          <a:p>
            <a:pPr algn="ctr"/>
            <a:r>
              <a:rPr lang="en-US" dirty="0"/>
              <a:t>Article 2 </a:t>
            </a:r>
            <a:r>
              <a:rPr lang="en-US" dirty="0" smtClean="0"/>
              <a:t>Summary </a:t>
            </a:r>
            <a:r>
              <a:rPr lang="en-US" dirty="0"/>
              <a:t>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200" y="1178560"/>
            <a:ext cx="10769600" cy="509524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/>
              <a:t>Tips for writing in plain language</a:t>
            </a:r>
          </a:p>
          <a:p>
            <a:pPr>
              <a:lnSpc>
                <a:spcPct val="200000"/>
              </a:lnSpc>
            </a:pPr>
            <a:r>
              <a:rPr lang="en-US" dirty="0"/>
              <a:t>Identify your target audience </a:t>
            </a:r>
            <a:r>
              <a:rPr lang="en-US" dirty="0" smtClean="0"/>
              <a:t>before writing.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Use </a:t>
            </a:r>
            <a:r>
              <a:rPr lang="en-US" dirty="0" smtClean="0"/>
              <a:t>words familiar to the identified audience.</a:t>
            </a:r>
            <a:endParaRPr lang="en-US" dirty="0"/>
          </a:p>
          <a:p>
            <a:pPr>
              <a:lnSpc>
                <a:spcPct val="200000"/>
              </a:lnSpc>
            </a:pPr>
            <a:r>
              <a:rPr lang="en-US" dirty="0"/>
              <a:t>Utilize </a:t>
            </a:r>
            <a:r>
              <a:rPr lang="en-US" dirty="0" smtClean="0"/>
              <a:t>both short </a:t>
            </a:r>
            <a:r>
              <a:rPr lang="en-US" dirty="0"/>
              <a:t>paragraphs and sentences.</a:t>
            </a:r>
          </a:p>
          <a:p>
            <a:pPr>
              <a:lnSpc>
                <a:spcPct val="200000"/>
              </a:lnSpc>
            </a:pPr>
            <a:r>
              <a:rPr lang="en-US" dirty="0"/>
              <a:t>Aim for (10-12th) grade reading level.</a:t>
            </a:r>
          </a:p>
          <a:p>
            <a:pPr>
              <a:lnSpc>
                <a:spcPct val="200000"/>
              </a:lnSpc>
            </a:pPr>
            <a:r>
              <a:rPr lang="en-US" dirty="0"/>
              <a:t>U</a:t>
            </a:r>
            <a:r>
              <a:rPr lang="en-US" dirty="0" smtClean="0"/>
              <a:t>se web formatting </a:t>
            </a:r>
            <a:r>
              <a:rPr lang="en-US" dirty="0"/>
              <a:t>rules for readability.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89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8610600" cy="901700"/>
          </a:xfrm>
        </p:spPr>
        <p:txBody>
          <a:bodyPr/>
          <a:lstStyle/>
          <a:p>
            <a:pPr algn="ctr"/>
            <a:r>
              <a:rPr lang="en-US" dirty="0"/>
              <a:t>Article 2 </a:t>
            </a:r>
            <a:r>
              <a:rPr lang="en-US" dirty="0" smtClean="0"/>
              <a:t>Summary 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200" y="1089660"/>
            <a:ext cx="11137900" cy="517144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/>
              <a:t>Conclusion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•Plain language and writing </a:t>
            </a:r>
            <a:r>
              <a:rPr lang="en-US" dirty="0" smtClean="0"/>
              <a:t>have a </a:t>
            </a:r>
            <a:r>
              <a:rPr lang="en-US" dirty="0"/>
              <a:t>huge </a:t>
            </a:r>
            <a:r>
              <a:rPr lang="en-US" dirty="0" smtClean="0"/>
              <a:t>payoff.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•Using direct or plain language is not talking. </a:t>
            </a:r>
          </a:p>
          <a:p>
            <a:pPr>
              <a:lnSpc>
                <a:spcPct val="200000"/>
              </a:lnSpc>
            </a:pPr>
            <a:r>
              <a:rPr lang="en-US" dirty="0"/>
              <a:t>It is clear and more understandable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3405645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0900" y="129373"/>
            <a:ext cx="8610600" cy="63262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5700" y="762000"/>
            <a:ext cx="10109200" cy="51054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1. https</a:t>
            </a:r>
            <a:r>
              <a:rPr lang="en-US" dirty="0"/>
              <a:t>://www.usability.gov/how-to-and-tools/methods/personas.html </a:t>
            </a:r>
            <a:r>
              <a:rPr lang="en-US" dirty="0" smtClean="0"/>
              <a:t>  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/>
              <a:t>2</a:t>
            </a:r>
            <a:r>
              <a:rPr lang="en-US" dirty="0"/>
              <a:t>. Hoa </a:t>
            </a:r>
            <a:r>
              <a:rPr lang="en-US" dirty="0" smtClean="0"/>
              <a:t>Loranger</a:t>
            </a:r>
            <a:r>
              <a:rPr lang="en-US" dirty="0"/>
              <a:t> (2017):Plain Language Is for Everyone, Even </a:t>
            </a:r>
            <a:r>
              <a:rPr lang="en-US" dirty="0" smtClean="0"/>
              <a:t>Experts https</a:t>
            </a:r>
            <a:r>
              <a:rPr lang="en-US" dirty="0"/>
              <a:t>://www.nngroup.com/articles/plain-language-experts/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6483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144</TotalTime>
  <Words>545</Words>
  <Application>Microsoft Office PowerPoint</Application>
  <PresentationFormat>Widescreen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Trebuchet MS</vt:lpstr>
      <vt:lpstr>Vapor Trail</vt:lpstr>
      <vt:lpstr>PowerPoint Presentation</vt:lpstr>
      <vt:lpstr>Article 1 Summary</vt:lpstr>
      <vt:lpstr>Article 1 Summary CONT..</vt:lpstr>
      <vt:lpstr>Article 1 Summary CONT..</vt:lpstr>
      <vt:lpstr>Article 1 Summary CONT..</vt:lpstr>
      <vt:lpstr>Article 1 Summary CONT..</vt:lpstr>
      <vt:lpstr>Article 1 Summary CONT..</vt:lpstr>
      <vt:lpstr>Article 1 Summary CONT..</vt:lpstr>
      <vt:lpstr>Article 2 Summary CONT..</vt:lpstr>
      <vt:lpstr>Article 2 Summary CONT..</vt:lpstr>
      <vt:lpstr>Article 2 Summary CONT..</vt:lpstr>
      <vt:lpstr>Article 2 Summary CONT..</vt:lpstr>
      <vt:lpstr>Article 2 Summary CONT..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Baraza</dc:creator>
  <cp:lastModifiedBy>Baraza</cp:lastModifiedBy>
  <cp:revision>15</cp:revision>
  <dcterms:created xsi:type="dcterms:W3CDTF">2022-01-14T20:31:28Z</dcterms:created>
  <dcterms:modified xsi:type="dcterms:W3CDTF">2022-01-14T22:55:45Z</dcterms:modified>
</cp:coreProperties>
</file>